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74" r:id="rId4"/>
    <p:sldId id="273" r:id="rId5"/>
    <p:sldId id="275" r:id="rId6"/>
    <p:sldId id="265" r:id="rId7"/>
    <p:sldId id="277" r:id="rId8"/>
    <p:sldId id="266" r:id="rId9"/>
    <p:sldId id="268" r:id="rId10"/>
    <p:sldId id="259" r:id="rId11"/>
    <p:sldId id="278" r:id="rId12"/>
    <p:sldId id="270" r:id="rId13"/>
    <p:sldId id="271" r:id="rId14"/>
    <p:sldId id="260" r:id="rId15"/>
    <p:sldId id="261" r:id="rId16"/>
    <p:sldId id="280" r:id="rId17"/>
  </p:sldIdLst>
  <p:sldSz cx="12192000" cy="6858000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e Proffitt" initials="EP" lastIdx="21" clrIdx="0">
    <p:extLst>
      <p:ext uri="{19B8F6BF-5375-455C-9EA6-DF929625EA0E}">
        <p15:presenceInfo xmlns:p15="http://schemas.microsoft.com/office/powerpoint/2012/main" userId="S-1-5-21-3023141126-3413566195-2749661670-1235" providerId="AD"/>
      </p:ext>
    </p:extLst>
  </p:cmAuthor>
  <p:cmAuthor id="2" name="Marie Sedge" initials="MS" lastIdx="5" clrIdx="1">
    <p:extLst>
      <p:ext uri="{19B8F6BF-5375-455C-9EA6-DF929625EA0E}">
        <p15:presenceInfo xmlns:p15="http://schemas.microsoft.com/office/powerpoint/2012/main" userId="S::marie@childnet.com::bb7a97a4-9fd3-4b13-bff9-8a090a603478" providerId="AD"/>
      </p:ext>
    </p:extLst>
  </p:cmAuthor>
  <p:cmAuthor id="3" name="Phoebe Moriarty Roberts" initials="PMR" lastIdx="1" clrIdx="2">
    <p:extLst>
      <p:ext uri="{19B8F6BF-5375-455C-9EA6-DF929625EA0E}">
        <p15:presenceInfo xmlns:p15="http://schemas.microsoft.com/office/powerpoint/2012/main" userId="S-1-5-21-3023141126-3413566195-2749661670-1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F39200"/>
    <a:srgbClr val="F08A88"/>
    <a:srgbClr val="E7E6E6"/>
    <a:srgbClr val="99FF66"/>
    <a:srgbClr val="F781E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44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A8F70-3705-4CE7-AF87-5126CCB7F27E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F0C1C-4969-4353-BAF0-4B8FDC9E7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7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ypixels.com/emoji#al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Freepik- doodles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Freepik - Images of children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97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7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3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5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2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7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Noun project, </a:t>
            </a:r>
            <a:r>
              <a:rPr lang="en-GB" dirty="0" err="1"/>
              <a:t>Shuttertock</a:t>
            </a:r>
            <a:r>
              <a:rPr lang="en-GB" dirty="0"/>
              <a:t> -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5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https://emojipedia.org</a:t>
            </a:r>
            <a:r>
              <a:rPr lang="en-GB" dirty="0"/>
              <a:t> – Emoji head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6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7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Shutterestock</a:t>
            </a:r>
            <a:r>
              <a:rPr lang="en-GB" dirty="0"/>
              <a:t> – tablet</a:t>
            </a:r>
          </a:p>
          <a:p>
            <a:r>
              <a:rPr lang="en-GB" dirty="0"/>
              <a:t>Freepik – dog photo</a:t>
            </a:r>
          </a:p>
          <a:p>
            <a:endParaRPr lang="en-GB" dirty="0"/>
          </a:p>
          <a:p>
            <a:r>
              <a:rPr lang="en-GB" u="sng" dirty="0" err="1">
                <a:solidFill>
                  <a:schemeClr val="tx1"/>
                </a:solidFill>
                <a:hlinkClick r:id="rId3"/>
              </a:rPr>
              <a:t>Emojis</a:t>
            </a:r>
            <a:r>
              <a:rPr lang="en-GB" u="sng" dirty="0">
                <a:solidFill>
                  <a:schemeClr val="tx1"/>
                </a:solidFill>
                <a:hlinkClick r:id="rId3"/>
              </a:rPr>
              <a:t> from- </a:t>
            </a:r>
          </a:p>
          <a:p>
            <a:r>
              <a:rPr lang="en-GB" dirty="0">
                <a:hlinkClick r:id="rId3"/>
              </a:rPr>
              <a:t>https://www.joypixels.com/emoji#all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4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 Facebook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0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0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F0C1C-4969-4353-BAF0-4B8FDC9E74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2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5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9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0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3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4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7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1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8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7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5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76C79-F6FC-4303-A594-2B0B05B947B1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24684-214E-4930-9D6F-B86694493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3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7B7F197-1BAB-46C6-8C4B-521D2A7E3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63" y="687117"/>
            <a:ext cx="6280473" cy="2530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45FB44-4BAB-4290-98B5-30CCAC662AB2}"/>
              </a:ext>
            </a:extLst>
          </p:cNvPr>
          <p:cNvSpPr txBox="1"/>
          <p:nvPr/>
        </p:nvSpPr>
        <p:spPr>
          <a:xfrm>
            <a:off x="5428766" y="3976110"/>
            <a:ext cx="534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9FE3"/>
                </a:solidFill>
                <a:latin typeface="Arial Narrow" panose="020B0606020202030204" pitchFamily="34" charset="0"/>
              </a:rPr>
              <a:t>Exploring identity online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57318-9000-42C6-810A-FE9FB5753F51}"/>
              </a:ext>
            </a:extLst>
          </p:cNvPr>
          <p:cNvSpPr txBox="1"/>
          <p:nvPr/>
        </p:nvSpPr>
        <p:spPr>
          <a:xfrm>
            <a:off x="3422313" y="5356947"/>
            <a:ext cx="534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991E"/>
                </a:solidFill>
                <a:latin typeface="Arial Narrow" panose="020B0606020202030204" pitchFamily="34" charset="0"/>
              </a:rPr>
              <a:t>Assembly for ages 7-11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E802C66-A71D-46A1-B871-BB94C2E68A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51" y="3357339"/>
            <a:ext cx="3443624" cy="1760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16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C017CF-509A-40B1-A551-B0317A21104D}"/>
              </a:ext>
            </a:extLst>
          </p:cNvPr>
          <p:cNvGrpSpPr/>
          <p:nvPr/>
        </p:nvGrpSpPr>
        <p:grpSpPr>
          <a:xfrm>
            <a:off x="6543464" y="3704219"/>
            <a:ext cx="3341337" cy="2797464"/>
            <a:chOff x="8127070" y="850851"/>
            <a:chExt cx="3341337" cy="2797464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33A1EF59-B4C8-42D9-A519-4E60C49EB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27070" y="850851"/>
              <a:ext cx="3341337" cy="27974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57762" y="1305421"/>
              <a:ext cx="30170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58% of people go online!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CC42CA-10AB-408A-8685-32B0D29F202E}"/>
              </a:ext>
            </a:extLst>
          </p:cNvPr>
          <p:cNvGrpSpPr/>
          <p:nvPr/>
        </p:nvGrpSpPr>
        <p:grpSpPr>
          <a:xfrm>
            <a:off x="6543464" y="480168"/>
            <a:ext cx="3983865" cy="1997844"/>
            <a:chOff x="564513" y="547472"/>
            <a:chExt cx="3983865" cy="1997844"/>
          </a:xfrm>
        </p:grpSpPr>
        <p:pic>
          <p:nvPicPr>
            <p:cNvPr id="16" name="Picture 15" descr="A picture containing sign, bridge, table&#10;&#10;Description automatically generated">
              <a:extLst>
                <a:ext uri="{FF2B5EF4-FFF2-40B4-BE49-F238E27FC236}">
                  <a16:creationId xmlns:a16="http://schemas.microsoft.com/office/drawing/2014/main" id="{70318E10-9E0B-42BD-A793-2E5B8A5DE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27"/>
            <a:stretch/>
          </p:blipFill>
          <p:spPr>
            <a:xfrm>
              <a:off x="564513" y="547472"/>
              <a:ext cx="3983865" cy="199784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49434" y="930476"/>
              <a:ext cx="31889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People all over the world use the internet.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3E1D9D-0416-49CB-9CEC-A7E9284D24D5}"/>
              </a:ext>
            </a:extLst>
          </p:cNvPr>
          <p:cNvGrpSpPr/>
          <p:nvPr/>
        </p:nvGrpSpPr>
        <p:grpSpPr>
          <a:xfrm rot="21388610">
            <a:off x="8577087" y="2139440"/>
            <a:ext cx="3080544" cy="2579120"/>
            <a:chOff x="4388228" y="1130066"/>
            <a:chExt cx="3495644" cy="2926654"/>
          </a:xfrm>
        </p:grpSpPr>
        <p:pic>
          <p:nvPicPr>
            <p:cNvPr id="19" name="Picture 18" descr="A picture containing bridge&#10;&#10;Description automatically generated">
              <a:extLst>
                <a:ext uri="{FF2B5EF4-FFF2-40B4-BE49-F238E27FC236}">
                  <a16:creationId xmlns:a16="http://schemas.microsoft.com/office/drawing/2014/main" id="{9423BB5A-629E-4FAB-936D-D2578C85B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228" y="1130066"/>
              <a:ext cx="3495644" cy="2926654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523329" y="1639108"/>
              <a:ext cx="33392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So there are lots of different identities online. </a:t>
              </a:r>
            </a:p>
          </p:txBody>
        </p:sp>
      </p:grp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9107DAC7-892B-4CAC-80BE-1A2D29F2C4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663" b="-1"/>
          <a:stretch/>
        </p:blipFill>
        <p:spPr>
          <a:xfrm>
            <a:off x="457200" y="397042"/>
            <a:ext cx="6201521" cy="61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game&#10;&#10;Description automatically generated">
            <a:extLst>
              <a:ext uri="{FF2B5EF4-FFF2-40B4-BE49-F238E27FC236}">
                <a16:creationId xmlns:a16="http://schemas.microsoft.com/office/drawing/2014/main" id="{AB058566-2B96-4DDA-97B2-B70FD460A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14709" r="14631" b="14893"/>
          <a:stretch/>
        </p:blipFill>
        <p:spPr>
          <a:xfrm rot="16995278">
            <a:off x="5970965" y="44609"/>
            <a:ext cx="5263798" cy="5168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71" y="2191098"/>
            <a:ext cx="2231096" cy="1725606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F39200"/>
                </a:solidFill>
                <a:latin typeface="Arial Narrow" panose="020B0606020202030204" pitchFamily="34" charset="0"/>
              </a:rPr>
              <a:t>Online identity detectives  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592398-8272-4412-A6C0-7637F0A04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196">
            <a:off x="801867" y="529388"/>
            <a:ext cx="3894816" cy="58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8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F5CF7406-9338-4D0F-992B-568E9E8AB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99" y="1195520"/>
            <a:ext cx="3408663" cy="50871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1" y="524076"/>
            <a:ext cx="11771789" cy="55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 Narrow" panose="020B0606020202030204" pitchFamily="34" charset="0"/>
              </a:rPr>
              <a:t>There are lots of </a:t>
            </a:r>
            <a:r>
              <a:rPr lang="en-GB" b="1" dirty="0">
                <a:latin typeface="Arial Narrow" panose="020B0606020202030204" pitchFamily="34" charset="0"/>
              </a:rPr>
              <a:t>positive</a:t>
            </a:r>
            <a:r>
              <a:rPr lang="en-GB" dirty="0">
                <a:latin typeface="Arial Narrow" panose="020B0606020202030204" pitchFamily="34" charset="0"/>
              </a:rPr>
              <a:t> things about changing our identity online:</a:t>
            </a:r>
          </a:p>
          <a:p>
            <a:pPr marL="0" indent="0" algn="ctr">
              <a:buNone/>
            </a:pPr>
            <a:endParaRPr lang="en-GB" sz="2400" dirty="0">
              <a:latin typeface="Arial Narrow" panose="020B0606020202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1848F8-8120-411B-9BCD-722854576D3F}"/>
              </a:ext>
            </a:extLst>
          </p:cNvPr>
          <p:cNvGrpSpPr/>
          <p:nvPr/>
        </p:nvGrpSpPr>
        <p:grpSpPr>
          <a:xfrm rot="21242429">
            <a:off x="789805" y="1157211"/>
            <a:ext cx="3363457" cy="2491999"/>
            <a:chOff x="789805" y="1157211"/>
            <a:chExt cx="3363457" cy="2491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BC9A5E-8F06-48F7-BAAB-E8A1B3E49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1" t="23344" r="15564" b="24041"/>
            <a:stretch/>
          </p:blipFill>
          <p:spPr>
            <a:xfrm flipH="1">
              <a:off x="789805" y="1157211"/>
              <a:ext cx="3363457" cy="24919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84896" y="1514382"/>
              <a:ext cx="15704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9FE3"/>
                  </a:solidFill>
                  <a:latin typeface="Arial Narrow" panose="020B0606020202030204" pitchFamily="34" charset="0"/>
                </a:rPr>
                <a:t>You can express yourself.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5BA4D05-7574-4B29-BA03-2678B4ACF09B}"/>
              </a:ext>
            </a:extLst>
          </p:cNvPr>
          <p:cNvGrpSpPr/>
          <p:nvPr/>
        </p:nvGrpSpPr>
        <p:grpSpPr>
          <a:xfrm>
            <a:off x="8260911" y="896658"/>
            <a:ext cx="3176337" cy="2353361"/>
            <a:chOff x="8260911" y="896658"/>
            <a:chExt cx="3176337" cy="23533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1" t="23344" r="15564" b="24041"/>
            <a:stretch/>
          </p:blipFill>
          <p:spPr>
            <a:xfrm rot="772099">
              <a:off x="8260911" y="896658"/>
              <a:ext cx="3176337" cy="23533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772099">
              <a:off x="9288538" y="1248409"/>
              <a:ext cx="167527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39200"/>
                  </a:solidFill>
                  <a:latin typeface="Arial Narrow" panose="020B0606020202030204" pitchFamily="34" charset="0"/>
                </a:rPr>
                <a:t>It can help keep you safe.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C12C11-0E3C-4415-92D7-EEFAF299D6A6}"/>
              </a:ext>
            </a:extLst>
          </p:cNvPr>
          <p:cNvGrpSpPr/>
          <p:nvPr/>
        </p:nvGrpSpPr>
        <p:grpSpPr>
          <a:xfrm rot="21225543">
            <a:off x="8406827" y="3814887"/>
            <a:ext cx="3176337" cy="2353361"/>
            <a:chOff x="8471294" y="3932131"/>
            <a:chExt cx="3176337" cy="235336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8F937D-05AB-4AD7-A11B-9063768BE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1" t="23344" r="15564" b="24041"/>
            <a:stretch/>
          </p:blipFill>
          <p:spPr>
            <a:xfrm flipV="1">
              <a:off x="8471294" y="3932131"/>
              <a:ext cx="3176337" cy="235336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195626" y="4772046"/>
              <a:ext cx="22212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9FE3"/>
                  </a:solidFill>
                  <a:latin typeface="Arial Narrow" panose="020B0606020202030204" pitchFamily="34" charset="0"/>
                </a:rPr>
                <a:t>It can be really fun!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B07BE5-2FE8-446F-90FD-B33D2B005CB5}"/>
              </a:ext>
            </a:extLst>
          </p:cNvPr>
          <p:cNvGrpSpPr/>
          <p:nvPr/>
        </p:nvGrpSpPr>
        <p:grpSpPr>
          <a:xfrm>
            <a:off x="747934" y="3858195"/>
            <a:ext cx="3363457" cy="2491999"/>
            <a:chOff x="747934" y="3858195"/>
            <a:chExt cx="3363457" cy="24919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358791-1D52-4080-A7AE-2695A9D32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1" t="23344" r="15564" b="24041"/>
            <a:stretch/>
          </p:blipFill>
          <p:spPr>
            <a:xfrm flipH="1" flipV="1">
              <a:off x="747934" y="3858195"/>
              <a:ext cx="3363457" cy="249199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34331" y="4782205"/>
              <a:ext cx="19971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F39200"/>
                  </a:solidFill>
                  <a:latin typeface="Arial Narrow" panose="020B0606020202030204" pitchFamily="34" charset="0"/>
                </a:rPr>
                <a:t>You can be creative. </a:t>
              </a:r>
            </a:p>
          </p:txBody>
        </p:sp>
      </p:grp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7FC9B26D-BB23-403B-A724-97EBDADFDE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2" t="14426" r="13591" b="13425"/>
          <a:stretch/>
        </p:blipFill>
        <p:spPr>
          <a:xfrm>
            <a:off x="5084886" y="2483084"/>
            <a:ext cx="2213873" cy="21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bridge&#10;&#10;Description automatically generated">
            <a:extLst>
              <a:ext uri="{FF2B5EF4-FFF2-40B4-BE49-F238E27FC236}">
                <a16:creationId xmlns:a16="http://schemas.microsoft.com/office/drawing/2014/main" id="{87CD4DBF-3B62-4831-88FE-555505CAE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52" y="3197293"/>
            <a:ext cx="3815829" cy="3194722"/>
          </a:xfrm>
          <a:prstGeom prst="rect">
            <a:avLst/>
          </a:prstGeom>
        </p:spPr>
      </p:pic>
      <p:pic>
        <p:nvPicPr>
          <p:cNvPr id="18" name="Picture 17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86BC8013-30FF-474B-9D8D-B2FA7FF8F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" y="3429000"/>
            <a:ext cx="5784786" cy="29005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32843" y="3674182"/>
            <a:ext cx="326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You are ever unsure about something you’ve shared online about your identity.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0319" y="4017563"/>
            <a:ext cx="520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Someone else online has asked you for your personal information or for photos or videos of you.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A2CD5-58F5-48C6-989E-7882611207F4}"/>
              </a:ext>
            </a:extLst>
          </p:cNvPr>
          <p:cNvGrpSpPr/>
          <p:nvPr/>
        </p:nvGrpSpPr>
        <p:grpSpPr>
          <a:xfrm>
            <a:off x="545713" y="955677"/>
            <a:ext cx="1400959" cy="981728"/>
            <a:chOff x="10621101" y="1331650"/>
            <a:chExt cx="1349709" cy="9817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42E736-3080-4D85-B05D-5ED079BD372B}"/>
                </a:ext>
              </a:extLst>
            </p:cNvPr>
            <p:cNvSpPr/>
            <p:nvPr/>
          </p:nvSpPr>
          <p:spPr>
            <a:xfrm>
              <a:off x="10621101" y="1331650"/>
              <a:ext cx="568061" cy="30861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 Narrow" panose="020B0606020202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BEA000-AC34-4350-9471-A7E12F5DD744}"/>
                </a:ext>
              </a:extLst>
            </p:cNvPr>
            <p:cNvSpPr/>
            <p:nvPr/>
          </p:nvSpPr>
          <p:spPr>
            <a:xfrm>
              <a:off x="11402749" y="2004760"/>
              <a:ext cx="568061" cy="30861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 Narrow" panose="020B0606020202030204" pitchFamily="34" charset="0"/>
              </a:endParaRPr>
            </a:p>
          </p:txBody>
        </p:sp>
      </p:grpSp>
      <p:pic>
        <p:nvPicPr>
          <p:cNvPr id="6" name="Picture 5" descr="A picture containing sign, bridge, table&#10;&#10;Description automatically generated">
            <a:extLst>
              <a:ext uri="{FF2B5EF4-FFF2-40B4-BE49-F238E27FC236}">
                <a16:creationId xmlns:a16="http://schemas.microsoft.com/office/drawing/2014/main" id="{E1D86ED7-8ED3-420C-B949-18178C632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89" y="1168998"/>
            <a:ext cx="5558427" cy="25051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3D2B6A-651B-4B33-A418-DDDF33B351F5}"/>
              </a:ext>
            </a:extLst>
          </p:cNvPr>
          <p:cNvSpPr/>
          <p:nvPr/>
        </p:nvSpPr>
        <p:spPr>
          <a:xfrm>
            <a:off x="998047" y="495302"/>
            <a:ext cx="5583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latin typeface="Arial Narrow" panose="020B0606020202030204" pitchFamily="34" charset="0"/>
              </a:rPr>
              <a:t>Always speak to an adult if…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3915" y="1627633"/>
            <a:ext cx="4181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Someone else online has worried or upset you. </a:t>
            </a:r>
          </a:p>
        </p:txBody>
      </p:sp>
    </p:spTree>
    <p:extLst>
      <p:ext uri="{BB962C8B-B14F-4D97-AF65-F5344CB8AC3E}">
        <p14:creationId xmlns:p14="http://schemas.microsoft.com/office/powerpoint/2010/main" val="160055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3"/>
          <a:stretch/>
        </p:blipFill>
        <p:spPr>
          <a:xfrm>
            <a:off x="1976349" y="-292602"/>
            <a:ext cx="8307572" cy="67870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9FB663-6607-425D-8CD6-B61DF9BECF6C}"/>
              </a:ext>
            </a:extLst>
          </p:cNvPr>
          <p:cNvSpPr/>
          <p:nvPr/>
        </p:nvSpPr>
        <p:spPr>
          <a:xfrm>
            <a:off x="4664673" y="2097590"/>
            <a:ext cx="2935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rgbClr val="F39200"/>
                </a:solidFill>
                <a:latin typeface="Arial Narrow" panose="020B0606020202030204" pitchFamily="34" charset="0"/>
              </a:rPr>
              <a:t>“I can do whatever I want online, and I can’t get into trouble because it’s my online identity talking not me.” </a:t>
            </a:r>
            <a:endParaRPr lang="en-GB" sz="2400" dirty="0">
              <a:solidFill>
                <a:srgbClr val="F392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87328C12-ECF7-44D2-9D36-1EF6B19710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t="15789" r="17543" b="13508"/>
          <a:stretch/>
        </p:blipFill>
        <p:spPr>
          <a:xfrm>
            <a:off x="657495" y="1812907"/>
            <a:ext cx="2716965" cy="2911854"/>
          </a:xfrm>
          <a:prstGeom prst="rect">
            <a:avLst/>
          </a:prstGeom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568B401D-36CF-46EC-AA11-98C3CB39FB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6844" r="16694" b="14208"/>
          <a:stretch/>
        </p:blipFill>
        <p:spPr>
          <a:xfrm rot="10800000">
            <a:off x="8779111" y="1812907"/>
            <a:ext cx="2795023" cy="29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4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2" r="15877" b="15744"/>
          <a:stretch/>
        </p:blipFill>
        <p:spPr>
          <a:xfrm>
            <a:off x="2484550" y="1804737"/>
            <a:ext cx="5769113" cy="47645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A6CAF6-D3A0-43AC-AD44-0DEE7DF1280F}"/>
              </a:ext>
            </a:extLst>
          </p:cNvPr>
          <p:cNvSpPr/>
          <p:nvPr/>
        </p:nvSpPr>
        <p:spPr>
          <a:xfrm>
            <a:off x="685860" y="628719"/>
            <a:ext cx="35973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9FE3"/>
                </a:solidFill>
                <a:latin typeface="Arial Narrow" panose="020B0606020202030204" pitchFamily="34" charset="0"/>
              </a:rPr>
              <a:t>What have you learnt about online identities today? </a:t>
            </a:r>
          </a:p>
        </p:txBody>
      </p:sp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BA6D5BB0-CD65-4A0F-ADAE-19B6576214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7" t="22281" r="33275" b="22632"/>
          <a:stretch/>
        </p:blipFill>
        <p:spPr>
          <a:xfrm rot="21000421">
            <a:off x="7652085" y="842211"/>
            <a:ext cx="1180436" cy="1961147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24995289-6CEE-4F5E-8E3D-64F077420A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1" t="22982" r="32924" b="23333"/>
          <a:stretch/>
        </p:blipFill>
        <p:spPr>
          <a:xfrm rot="717254">
            <a:off x="9100399" y="1912479"/>
            <a:ext cx="1037391" cy="1636296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DB8C3B99-A145-4B54-A899-673ADED5D2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7" t="22281" r="33275" b="22632"/>
          <a:stretch/>
        </p:blipFill>
        <p:spPr>
          <a:xfrm rot="21000421">
            <a:off x="10673302" y="3483077"/>
            <a:ext cx="729191" cy="1211460"/>
          </a:xfrm>
          <a:prstGeom prst="rect">
            <a:avLst/>
          </a:prstGeom>
        </p:spPr>
      </p:pic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6D4EFC45-91B8-487D-BF24-AA0AE0A016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7" t="22281" r="33275" b="22632"/>
          <a:stretch/>
        </p:blipFill>
        <p:spPr>
          <a:xfrm>
            <a:off x="10244466" y="510147"/>
            <a:ext cx="1120251" cy="1861157"/>
          </a:xfrm>
          <a:prstGeom prst="rect">
            <a:avLst/>
          </a:prstGeom>
        </p:spPr>
      </p:pic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63A890FE-5A07-41F6-8FB6-01C6CEB025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1" t="22982" r="32924" b="23333"/>
          <a:stretch/>
        </p:blipFill>
        <p:spPr>
          <a:xfrm rot="20395852">
            <a:off x="8411510" y="3840218"/>
            <a:ext cx="1459185" cy="2301600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4EC050E3-8670-4F3E-BE49-FF4BE3B79B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1" t="22982" r="32924" b="23333"/>
          <a:stretch/>
        </p:blipFill>
        <p:spPr>
          <a:xfrm rot="511439">
            <a:off x="10302410" y="4951661"/>
            <a:ext cx="520265" cy="8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gn, food, clock&#10;&#10;Description automatically generated">
            <a:extLst>
              <a:ext uri="{FF2B5EF4-FFF2-40B4-BE49-F238E27FC236}">
                <a16:creationId xmlns:a16="http://schemas.microsoft.com/office/drawing/2014/main" id="{CD7FBD74-A614-4549-A6E9-0114F3073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82" y="881409"/>
            <a:ext cx="9079435" cy="50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t="23626" r="22888" b="29321"/>
          <a:stretch/>
        </p:blipFill>
        <p:spPr>
          <a:xfrm rot="20736159">
            <a:off x="1014441" y="311748"/>
            <a:ext cx="7026245" cy="5354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711" y="2322521"/>
            <a:ext cx="5487235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 Narrow" panose="020B0606020202030204" pitchFamily="34" charset="0"/>
              </a:rPr>
              <a:t>What makes me… </a:t>
            </a:r>
            <a:r>
              <a:rPr lang="en-GB" dirty="0">
                <a:solidFill>
                  <a:srgbClr val="F39200"/>
                </a:solidFill>
                <a:latin typeface="Arial Narrow" panose="020B0606020202030204" pitchFamily="34" charset="0"/>
              </a:rPr>
              <a:t>me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141">
            <a:off x="3348151" y="3147566"/>
            <a:ext cx="1288053" cy="1288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110">
            <a:off x="1983461" y="1847189"/>
            <a:ext cx="1010514" cy="1010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528">
            <a:off x="1883692" y="3933300"/>
            <a:ext cx="1128685" cy="112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9578">
            <a:off x="4407871" y="1452197"/>
            <a:ext cx="1400696" cy="1400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1112">
            <a:off x="4066107" y="613213"/>
            <a:ext cx="1224699" cy="1224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089">
            <a:off x="3769432" y="3836604"/>
            <a:ext cx="1418897" cy="1418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562">
            <a:off x="2610583" y="1047295"/>
            <a:ext cx="1008993" cy="1008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10" y="1620422"/>
            <a:ext cx="1229710" cy="12297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104">
            <a:off x="2438051" y="3222954"/>
            <a:ext cx="956944" cy="956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27" y="726384"/>
            <a:ext cx="1072216" cy="10722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503">
            <a:off x="4759039" y="3147311"/>
            <a:ext cx="1128936" cy="11289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9566">
            <a:off x="6031200" y="3434522"/>
            <a:ext cx="877481" cy="877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420">
            <a:off x="5958172" y="1594992"/>
            <a:ext cx="1058778" cy="105877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76F2BB-2173-43C9-A944-2333FF41C9F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t="26226" r="17072" b="26298"/>
          <a:stretch/>
        </p:blipFill>
        <p:spPr>
          <a:xfrm>
            <a:off x="8448469" y="4380853"/>
            <a:ext cx="2711440" cy="1960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C21987-B79D-4AA1-857D-C30504E572BE}"/>
              </a:ext>
            </a:extLst>
          </p:cNvPr>
          <p:cNvSpPr/>
          <p:nvPr/>
        </p:nvSpPr>
        <p:spPr>
          <a:xfrm>
            <a:off x="7435516" y="3791592"/>
            <a:ext cx="1012953" cy="107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285B25-59E3-4A72-A2D7-6DA7CF1E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3" t="68503" r="15984" b="25063"/>
          <a:stretch/>
        </p:blipFill>
        <p:spPr>
          <a:xfrm rot="18071866">
            <a:off x="7886256" y="3940483"/>
            <a:ext cx="971529" cy="7321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DE8E28-065E-4A45-B89C-81EC59630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8" t="62164" r="23961" b="29648"/>
          <a:stretch/>
        </p:blipFill>
        <p:spPr>
          <a:xfrm rot="18071866">
            <a:off x="7318033" y="3405242"/>
            <a:ext cx="830911" cy="9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467BA94-6FE3-4957-B6C6-D4F43E02FFE7}"/>
              </a:ext>
            </a:extLst>
          </p:cNvPr>
          <p:cNvCxnSpPr>
            <a:cxnSpLocks/>
          </p:cNvCxnSpPr>
          <p:nvPr/>
        </p:nvCxnSpPr>
        <p:spPr>
          <a:xfrm flipH="1" flipV="1">
            <a:off x="7926304" y="4840473"/>
            <a:ext cx="74093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E442FF-4316-4D0B-B604-8D34F2F4D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4" y="466227"/>
            <a:ext cx="8748909" cy="5934574"/>
          </a:xfrm>
          <a:prstGeom prst="rect">
            <a:avLst/>
          </a:prstGeom>
        </p:spPr>
      </p:pic>
      <p:pic>
        <p:nvPicPr>
          <p:cNvPr id="10" name="Picture 9" descr="A picture containing graffiti&#10;&#10;Description automatically generated">
            <a:extLst>
              <a:ext uri="{FF2B5EF4-FFF2-40B4-BE49-F238E27FC236}">
                <a16:creationId xmlns:a16="http://schemas.microsoft.com/office/drawing/2014/main" id="{CE2C0F5C-5EA6-47D0-9233-D8FE627A0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4" y="5286916"/>
            <a:ext cx="1502099" cy="12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6873" y="1440695"/>
            <a:ext cx="242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C1149B-8A87-456A-AE39-F4F09C2A5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5"/>
          <a:stretch/>
        </p:blipFill>
        <p:spPr>
          <a:xfrm>
            <a:off x="2143330" y="2551711"/>
            <a:ext cx="8290351" cy="39453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EFBA39-AF89-45A2-ADC5-E3B6D80707F5}"/>
              </a:ext>
            </a:extLst>
          </p:cNvPr>
          <p:cNvSpPr/>
          <p:nvPr/>
        </p:nvSpPr>
        <p:spPr>
          <a:xfrm>
            <a:off x="3077401" y="621449"/>
            <a:ext cx="6034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009FE3"/>
                </a:solidFill>
                <a:latin typeface="Arial Narrow" panose="020B0606020202030204" pitchFamily="34" charset="0"/>
              </a:rPr>
              <a:t>Have you ever… </a:t>
            </a:r>
          </a:p>
        </p:txBody>
      </p:sp>
    </p:spTree>
    <p:extLst>
      <p:ext uri="{BB962C8B-B14F-4D97-AF65-F5344CB8AC3E}">
        <p14:creationId xmlns:p14="http://schemas.microsoft.com/office/powerpoint/2010/main" val="273025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FCF98B-F0BF-441D-A7D4-D5BFD18B3820}"/>
              </a:ext>
            </a:extLst>
          </p:cNvPr>
          <p:cNvSpPr/>
          <p:nvPr/>
        </p:nvSpPr>
        <p:spPr>
          <a:xfrm>
            <a:off x="736439" y="494963"/>
            <a:ext cx="6659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F39200"/>
                </a:solidFill>
                <a:latin typeface="Arial Narrow" panose="020B0606020202030204" pitchFamily="34" charset="0"/>
              </a:rPr>
              <a:t>…seen or used an emoji?</a:t>
            </a:r>
            <a:endParaRPr lang="en-GB" sz="5400" dirty="0">
              <a:latin typeface="Arial Narrow" panose="020B0606020202030204" pitchFamily="34" charset="0"/>
            </a:endParaRPr>
          </a:p>
        </p:txBody>
      </p:sp>
      <p:pic>
        <p:nvPicPr>
          <p:cNvPr id="16" name="Picture 15" descr="A picture containing card, screenshot, room&#10;&#10;Description automatically generated">
            <a:extLst>
              <a:ext uri="{FF2B5EF4-FFF2-40B4-BE49-F238E27FC236}">
                <a16:creationId xmlns:a16="http://schemas.microsoft.com/office/drawing/2014/main" id="{FAF016C8-1D27-4102-93F2-D3DEE3657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06" y="1084417"/>
            <a:ext cx="3492837" cy="5211339"/>
          </a:xfrm>
          <a:prstGeom prst="rect">
            <a:avLst/>
          </a:prstGeom>
        </p:spPr>
      </p:pic>
      <p:pic>
        <p:nvPicPr>
          <p:cNvPr id="28" name="Picture 27" descr="A picture containing window, room&#10;&#10;Description automatically generated">
            <a:extLst>
              <a:ext uri="{FF2B5EF4-FFF2-40B4-BE49-F238E27FC236}">
                <a16:creationId xmlns:a16="http://schemas.microsoft.com/office/drawing/2014/main" id="{8C610B73-AB31-4B96-ABBD-009DE3CC3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736">
            <a:off x="983164" y="1003885"/>
            <a:ext cx="6929266" cy="53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4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070D23-8D4A-4BD7-A262-023CC092182B}"/>
              </a:ext>
            </a:extLst>
          </p:cNvPr>
          <p:cNvSpPr/>
          <p:nvPr/>
        </p:nvSpPr>
        <p:spPr>
          <a:xfrm>
            <a:off x="2267962" y="5208771"/>
            <a:ext cx="68980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009FE3"/>
                </a:solidFill>
                <a:latin typeface="Arial Narrow" panose="020B0606020202030204" pitchFamily="34" charset="0"/>
              </a:rPr>
              <a:t>…used a filter online?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F40CE8-0542-4898-A329-3D381D359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00">
            <a:off x="715145" y="595996"/>
            <a:ext cx="2162175" cy="42862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4D8E81-8F28-4813-BE1F-115959FEF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747">
            <a:off x="6331750" y="1001907"/>
            <a:ext cx="2162175" cy="4000500"/>
          </a:xfrm>
          <a:prstGeom prst="rect">
            <a:avLst/>
          </a:prstGeom>
        </p:spPr>
      </p:pic>
      <p:pic>
        <p:nvPicPr>
          <p:cNvPr id="23" name="Picture 22" descr="A person posing for a photo&#10;&#10;Description automatically generated">
            <a:extLst>
              <a:ext uri="{FF2B5EF4-FFF2-40B4-BE49-F238E27FC236}">
                <a16:creationId xmlns:a16="http://schemas.microsoft.com/office/drawing/2014/main" id="{11DA6CA9-A3F8-4F4B-9ADF-09EB45560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90" y="741478"/>
            <a:ext cx="2259884" cy="4341042"/>
          </a:xfrm>
          <a:prstGeom prst="rect">
            <a:avLst/>
          </a:prstGeom>
        </p:spPr>
      </p:pic>
      <p:pic>
        <p:nvPicPr>
          <p:cNvPr id="25" name="Picture 24" descr="A person looking at the screen of a cell phone&#10;&#10;Description automatically generated">
            <a:extLst>
              <a:ext uri="{FF2B5EF4-FFF2-40B4-BE49-F238E27FC236}">
                <a16:creationId xmlns:a16="http://schemas.microsoft.com/office/drawing/2014/main" id="{E92B60EE-A1D2-44FC-8074-AD11241528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54" y="1210045"/>
            <a:ext cx="2096083" cy="41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1E3065-6D89-492E-BF18-4B8B46150FEB}"/>
              </a:ext>
            </a:extLst>
          </p:cNvPr>
          <p:cNvSpPr/>
          <p:nvPr/>
        </p:nvSpPr>
        <p:spPr>
          <a:xfrm>
            <a:off x="1325431" y="567775"/>
            <a:ext cx="8552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39200"/>
                </a:solidFill>
                <a:latin typeface="Arial Narrow" panose="020B0606020202030204" pitchFamily="34" charset="0"/>
              </a:rPr>
              <a:t>… created or chosen an avatar or character?</a:t>
            </a:r>
          </a:p>
        </p:txBody>
      </p:sp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588B3186-2035-4637-996A-C88E8142F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74" y="1456986"/>
            <a:ext cx="6895051" cy="46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9FCDDD3-9A7A-4387-89D9-9A4417346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1"/>
          <a:stretch/>
        </p:blipFill>
        <p:spPr>
          <a:xfrm>
            <a:off x="894571" y="609436"/>
            <a:ext cx="5201429" cy="58876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7F77B6-B0A1-412C-BBE6-0E677793D4A3}"/>
              </a:ext>
            </a:extLst>
          </p:cNvPr>
          <p:cNvSpPr/>
          <p:nvPr/>
        </p:nvSpPr>
        <p:spPr>
          <a:xfrm>
            <a:off x="7195173" y="1976230"/>
            <a:ext cx="3909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009FE3"/>
                </a:solidFill>
                <a:latin typeface="Arial Narrow" panose="020B0606020202030204" pitchFamily="34" charset="0"/>
              </a:rPr>
              <a:t>…chosen a username?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77AE1066-A787-4C97-8007-E8A7DA394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3402"/>
              </p:ext>
            </p:extLst>
          </p:nvPr>
        </p:nvGraphicFramePr>
        <p:xfrm>
          <a:off x="2035564" y="993772"/>
          <a:ext cx="2919441" cy="2712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101294">
                  <a:extLst>
                    <a:ext uri="{9D8B030D-6E8A-4147-A177-3AD203B41FA5}">
                      <a16:colId xmlns:a16="http://schemas.microsoft.com/office/drawing/2014/main" val="124585027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4027177927"/>
                    </a:ext>
                  </a:extLst>
                </a:gridCol>
              </a:tblGrid>
              <a:tr h="2343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Neuropol" panose="020F0607030201010804" pitchFamily="34" charset="0"/>
                        </a:rPr>
                        <a:t>Username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Neuropol" panose="020F0607030201010804" pitchFamily="34" charset="0"/>
                        </a:rPr>
                        <a:t>Online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069701"/>
                  </a:ext>
                </a:extLst>
              </a:tr>
              <a:tr h="260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Gamer_girl467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Yes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06507"/>
                  </a:ext>
                </a:extLst>
              </a:tr>
              <a:tr h="2603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Jo.pizzaboss.73-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Yes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468208"/>
                  </a:ext>
                </a:extLst>
              </a:tr>
              <a:tr h="2603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sleepy_meerkat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No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52873"/>
                  </a:ext>
                </a:extLst>
              </a:tr>
              <a:tr h="2603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_Flying.fox.55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Yes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07558"/>
                  </a:ext>
                </a:extLst>
              </a:tr>
              <a:tr h="2603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mega.Millie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No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56601"/>
                  </a:ext>
                </a:extLst>
              </a:tr>
              <a:tr h="2603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Invisible_penguin23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No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03404"/>
                  </a:ext>
                </a:extLst>
              </a:tr>
              <a:tr h="26037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xX-PLY2WIN-Xx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No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85676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lucky-dimond.01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NettoOT-Bold" panose="02010804010101010104" pitchFamily="50" charset="0"/>
                        </a:rPr>
                        <a:t>No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11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25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185570-AA45-405B-BEAF-94C7258EDB81}"/>
              </a:ext>
            </a:extLst>
          </p:cNvPr>
          <p:cNvSpPr/>
          <p:nvPr/>
        </p:nvSpPr>
        <p:spPr>
          <a:xfrm>
            <a:off x="1837391" y="413212"/>
            <a:ext cx="8517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39200"/>
                </a:solidFill>
                <a:latin typeface="NettoOT-Bold" panose="02010804010101010104" pitchFamily="50" charset="0"/>
              </a:rPr>
              <a:t>… shared something online about yourself or the things you like to do?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A4B48C-43A3-4590-94AE-0F9D1E2DA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09" y="1617125"/>
            <a:ext cx="6880579" cy="46103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BCB5A8-5CF5-402D-B852-1AA4DB28E5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7275" y="3429000"/>
            <a:ext cx="585435" cy="5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4576</TotalTime>
  <Words>267</Words>
  <Application>Microsoft Office PowerPoint</Application>
  <PresentationFormat>Widescreen</PresentationFormat>
  <Paragraphs>68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Narrow</vt:lpstr>
      <vt:lpstr>NettoOT-Bold</vt:lpstr>
      <vt:lpstr>Neuropol</vt:lpstr>
      <vt:lpstr>Arial</vt:lpstr>
      <vt:lpstr>Calibri Light</vt:lpstr>
      <vt:lpstr>Calibri</vt:lpstr>
      <vt:lpstr>Office Theme</vt:lpstr>
      <vt:lpstr>PowerPoint Presentation</vt:lpstr>
      <vt:lpstr>What makes me… 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identity detectives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7-11 SID Assembly</dc:title>
  <dc:creator>Phoebe Moriarty Roberts</dc:creator>
  <cp:lastModifiedBy>DHopkins</cp:lastModifiedBy>
  <cp:revision>196</cp:revision>
  <dcterms:created xsi:type="dcterms:W3CDTF">2019-08-09T09:38:37Z</dcterms:created>
  <dcterms:modified xsi:type="dcterms:W3CDTF">2020-02-13T11:02:45Z</dcterms:modified>
</cp:coreProperties>
</file>